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sldIdLst>
    <p:sldId id="267" r:id="rId2"/>
    <p:sldId id="3283" r:id="rId3"/>
    <p:sldId id="3284" r:id="rId4"/>
    <p:sldId id="3285" r:id="rId5"/>
    <p:sldId id="3286" r:id="rId6"/>
    <p:sldId id="3287" r:id="rId7"/>
    <p:sldId id="3288" r:id="rId8"/>
    <p:sldId id="3289" r:id="rId9"/>
    <p:sldId id="3290" r:id="rId10"/>
    <p:sldId id="3291" r:id="rId11"/>
    <p:sldId id="3292" r:id="rId12"/>
    <p:sldId id="3293" r:id="rId13"/>
    <p:sldId id="3294" r:id="rId14"/>
    <p:sldId id="3295" r:id="rId15"/>
    <p:sldId id="3296" r:id="rId16"/>
    <p:sldId id="3297" r:id="rId17"/>
    <p:sldId id="3298" r:id="rId18"/>
    <p:sldId id="3299" r:id="rId19"/>
    <p:sldId id="3300" r:id="rId20"/>
    <p:sldId id="3301" r:id="rId21"/>
    <p:sldId id="3302" r:id="rId22"/>
    <p:sldId id="3303" r:id="rId23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38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251C"/>
    <a:srgbClr val="E5F5FC"/>
    <a:srgbClr val="00A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988" autoAdjust="0"/>
  </p:normalViewPr>
  <p:slideViewPr>
    <p:cSldViewPr showGuides="1">
      <p:cViewPr varScale="1">
        <p:scale>
          <a:sx n="105" d="100"/>
          <a:sy n="105" d="100"/>
        </p:scale>
        <p:origin x="750" y="114"/>
      </p:cViewPr>
      <p:guideLst>
        <p:guide orient="horz" pos="2251"/>
        <p:guide pos="38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91571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72163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5036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08404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412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00782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06617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4252547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22099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25446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endParaRPr lang="zh-CN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074353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380300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223116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31918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30387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80866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90328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5693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77245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7743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27453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版式@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551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00ADED"/>
                </a:solidFill>
              </a:rPr>
              <a:t>@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E9C0D120-5112-8701-D9DA-79B6B9FFF0CE}"/>
              </a:ext>
            </a:extLst>
          </p:cNvPr>
          <p:cNvSpPr txBox="1"/>
          <p:nvPr userDrawn="1"/>
        </p:nvSpPr>
        <p:spPr>
          <a:xfrm>
            <a:off x="381000" y="381000"/>
            <a:ext cx="3810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</a:t>
            </a:r>
          </a:p>
        </p:txBody>
      </p:sp>
    </p:spTree>
    <p:extLst>
      <p:ext uri="{BB962C8B-B14F-4D97-AF65-F5344CB8AC3E}">
        <p14:creationId xmlns:p14="http://schemas.microsoft.com/office/powerpoint/2010/main" val="3003416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知识导航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370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典例导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典例导思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6230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YTSlide_2_0_1.5_1.5_1.5_2.5_数学_0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01B862FB-258E-3AF4-E351-A4D5F3BD4988}"/>
              </a:ext>
            </a:extLst>
          </p:cNvPr>
          <p:cNvSpPr txBox="1"/>
          <p:nvPr/>
        </p:nvSpPr>
        <p:spPr>
          <a:xfrm>
            <a:off x="1559685" y="2348925"/>
            <a:ext cx="9216640" cy="12609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课时　分式方程</a:t>
            </a:r>
            <a:endParaRPr lang="zh-CN" altLang="zh-CN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695625" y="1196845"/>
                <a:ext cx="10944760" cy="333661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若关于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的分式方程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=1-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有增根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(2)(2024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·重庆一中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若分式方程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𝒌𝒙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无解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则常数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i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r>
                  <a:rPr lang="en-US" altLang="zh-CN" sz="3600" b="1" i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5" y="1196845"/>
                <a:ext cx="10944760" cy="3336619"/>
              </a:xfrm>
              <a:prstGeom prst="rect">
                <a:avLst/>
              </a:prstGeom>
              <a:blipFill>
                <a:blip r:embed="rId3"/>
                <a:stretch>
                  <a:fillRect l="-1670" r="-3007" b="-27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/>
          <p:nvPr/>
        </p:nvSpPr>
        <p:spPr>
          <a:xfrm>
            <a:off x="10560310" y="1556870"/>
            <a:ext cx="5693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endParaRPr lang="zh-CN" altLang="en-US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1847705" y="3429000"/>
                <a:ext cx="1080745" cy="892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或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7705" y="3429000"/>
                <a:ext cx="1080745" cy="892552"/>
              </a:xfrm>
              <a:prstGeom prst="rect">
                <a:avLst/>
              </a:prstGeom>
              <a:blipFill>
                <a:blip r:embed="rId4"/>
                <a:stretch>
                  <a:fillRect t="-685" r="-17514" b="-1027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63665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826519" y="404790"/>
                <a:ext cx="9288645" cy="152657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解方程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𝟔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519" y="404790"/>
                <a:ext cx="9288645" cy="1526572"/>
              </a:xfrm>
              <a:prstGeom prst="rect">
                <a:avLst/>
              </a:prstGeom>
              <a:blipFill>
                <a:blip r:embed="rId3"/>
                <a:stretch>
                  <a:fillRect l="-2035" t="-7570" b="-79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/>
          <p:nvPr/>
        </p:nvSpPr>
        <p:spPr>
          <a:xfrm>
            <a:off x="826519" y="2132910"/>
            <a:ext cx="973379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方程两边同乘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x+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1),</a:t>
            </a:r>
            <a:r>
              <a:rPr lang="zh-CN" altLang="zh-CN" sz="3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得</a:t>
            </a:r>
            <a:r>
              <a:rPr lang="en-US" altLang="zh-CN" sz="3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x=x+</a:t>
            </a:r>
            <a:r>
              <a:rPr lang="en-US" altLang="zh-CN" sz="3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解这个整式方程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得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x=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检验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x=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x+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1)≠0,</a:t>
            </a:r>
            <a:endParaRPr lang="zh-CN" altLang="zh-CN" sz="36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∴x=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是原分式方程的解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0967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1055650" y="620805"/>
                <a:ext cx="6096000" cy="1192634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𝟔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+1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5650" y="620805"/>
                <a:ext cx="6096000" cy="1192634"/>
              </a:xfrm>
              <a:prstGeom prst="rect">
                <a:avLst/>
              </a:prstGeom>
              <a:blipFill>
                <a:blip r:embed="rId3"/>
                <a:stretch>
                  <a:fillRect l="-3000" b="-82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/>
          <p:nvPr/>
        </p:nvSpPr>
        <p:spPr>
          <a:xfrm>
            <a:off x="1073344" y="2132910"/>
            <a:ext cx="6096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方程两边同乘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3(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x-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2),</a:t>
            </a:r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得</a:t>
            </a:r>
          </a:p>
          <a:p>
            <a:pPr lvl="0" algn="just">
              <a:lnSpc>
                <a:spcPct val="150000"/>
              </a:lnSpc>
            </a:pP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=x+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3(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x-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2),</a:t>
            </a:r>
            <a:endParaRPr lang="zh-CN" altLang="zh-CN" sz="36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解这个整式方程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得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x=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经检验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x=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是原分式方程的解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7419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767630" y="188775"/>
                <a:ext cx="10224710" cy="119263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=2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630" y="188775"/>
                <a:ext cx="10224710" cy="1192634"/>
              </a:xfrm>
              <a:prstGeom prst="rect">
                <a:avLst/>
              </a:prstGeom>
              <a:blipFill>
                <a:blip r:embed="rId3"/>
                <a:stretch>
                  <a:fillRect l="-1849" b="-76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767630" y="1556870"/>
                <a:ext cx="8280575" cy="415062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just">
                  <a:lnSpc>
                    <a:spcPct val="150000"/>
                  </a:lnSpc>
                </a:pPr>
                <a:r>
                  <a:rPr lang="zh-CN" altLang="zh-CN" sz="3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方程两边同乘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x-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1)(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x-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2),</a:t>
                </a:r>
                <a:r>
                  <a:rPr lang="zh-CN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</a:p>
              <a:p>
                <a:pPr lvl="0" algn="just">
                  <a:lnSpc>
                    <a:spcPct val="150000"/>
                  </a:lnSpc>
                </a:pP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x-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2)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+x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x-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1)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2(2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x-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1)(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x-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2)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algn="just">
                  <a:lnSpc>
                    <a:spcPct val="150000"/>
                  </a:lnSpc>
                </a:pPr>
                <a:r>
                  <a:rPr lang="zh-CN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解这个整式方程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algn="just">
                  <a:lnSpc>
                    <a:spcPct val="150000"/>
                  </a:lnSpc>
                </a:pPr>
                <a:r>
                  <a:rPr lang="zh-CN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经检验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是原分式方程的解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630" y="1556870"/>
                <a:ext cx="8280575" cy="4150623"/>
              </a:xfrm>
              <a:prstGeom prst="rect">
                <a:avLst/>
              </a:prstGeom>
              <a:blipFill>
                <a:blip r:embed="rId4"/>
                <a:stretch>
                  <a:fillRect l="-22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5559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839635" y="260780"/>
                <a:ext cx="10584735" cy="11929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+2=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635" y="260780"/>
                <a:ext cx="10584735" cy="1192955"/>
              </a:xfrm>
              <a:prstGeom prst="rect">
                <a:avLst/>
              </a:prstGeom>
              <a:blipFill>
                <a:blip r:embed="rId3"/>
                <a:stretch>
                  <a:fillRect l="-1786" b="-82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/>
          <p:nvPr/>
        </p:nvSpPr>
        <p:spPr>
          <a:xfrm>
            <a:off x="839635" y="1453735"/>
            <a:ext cx="1051273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方程两边同乘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x+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1)(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x-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1),</a:t>
            </a:r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得</a:t>
            </a:r>
          </a:p>
          <a:p>
            <a:pPr lvl="0" algn="just">
              <a:lnSpc>
                <a:spcPct val="150000"/>
              </a:lnSpc>
            </a:pP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x+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2(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baseline="300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1)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x-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1)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解这个整式方程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得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x=-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检验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x=-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x+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1)(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x-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1)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0,</a:t>
            </a:r>
            <a:endParaRPr lang="zh-CN" altLang="zh-CN" sz="36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∴x=-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是原分式方程的增根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故原方程无解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690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695625" y="188775"/>
                <a:ext cx="10224710" cy="12043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i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5" y="188775"/>
                <a:ext cx="10224710" cy="1204304"/>
              </a:xfrm>
              <a:prstGeom prst="rect">
                <a:avLst/>
              </a:prstGeom>
              <a:blipFill>
                <a:blip r:embed="rId3"/>
                <a:stretch>
                  <a:fillRect l="-1789" b="-707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767630" y="1556870"/>
                <a:ext cx="10224710" cy="415498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just">
                  <a:lnSpc>
                    <a:spcPct val="150000"/>
                  </a:lnSpc>
                </a:pPr>
                <a:r>
                  <a:rPr lang="zh-CN" altLang="zh-CN" sz="3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方程两边同乘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x-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1)</a:t>
                </a:r>
                <a:r>
                  <a:rPr lang="en-US" altLang="zh-CN" sz="3600" b="1" baseline="300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</a:p>
              <a:p>
                <a:pPr lvl="0" algn="just">
                  <a:lnSpc>
                    <a:spcPct val="150000"/>
                  </a:lnSpc>
                </a:pP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x-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2(2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x-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1)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x-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algn="just">
                  <a:lnSpc>
                    <a:spcPct val="150000"/>
                  </a:lnSpc>
                </a:pPr>
                <a:r>
                  <a:rPr lang="zh-CN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解这个整式方程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algn="just">
                  <a:lnSpc>
                    <a:spcPct val="150000"/>
                  </a:lnSpc>
                </a:pPr>
                <a:r>
                  <a:rPr lang="zh-CN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经检验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是原分式方程的解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630" y="1556870"/>
                <a:ext cx="10224710" cy="4154984"/>
              </a:xfrm>
              <a:prstGeom prst="rect">
                <a:avLst/>
              </a:prstGeom>
              <a:blipFill>
                <a:blip r:embed="rId4"/>
                <a:stretch>
                  <a:fillRect l="-1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84265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31.jpeg"/>
          <p:cNvPicPr/>
          <p:nvPr/>
        </p:nvPicPr>
        <p:blipFill>
          <a:blip r:embed="rId3"/>
          <a:stretch>
            <a:fillRect/>
          </a:stretch>
        </p:blipFill>
        <p:spPr>
          <a:xfrm>
            <a:off x="4439884" y="626795"/>
            <a:ext cx="2952205" cy="5700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551615" y="1144659"/>
                <a:ext cx="11304785" cy="299056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11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(2024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·安徽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对于两个不相等的实数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我们规定符号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Max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e>
                    </m:d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表示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中的较大的值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Max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e>
                    </m:d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=4,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按照这个规定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方程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Max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zh-CN" altLang="zh-CN" sz="36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den>
                        </m:f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,</m:t>
                        </m:r>
                        <m:f>
                          <m:fPr>
                            <m:ctrlPr>
                              <a:rPr lang="zh-CN" altLang="zh-CN" sz="36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-2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的解为</a:t>
                </a:r>
                <a:endParaRPr lang="zh-CN" altLang="en-US" sz="36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615" y="1144659"/>
                <a:ext cx="11304785" cy="2990562"/>
              </a:xfrm>
              <a:prstGeom prst="rect">
                <a:avLst/>
              </a:prstGeom>
              <a:blipFill>
                <a:blip r:embed="rId4"/>
                <a:stretch>
                  <a:fillRect l="-1617" r="-14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矩形 3"/>
          <p:cNvSpPr/>
          <p:nvPr/>
        </p:nvSpPr>
        <p:spPr>
          <a:xfrm>
            <a:off x="9696250" y="2996970"/>
            <a:ext cx="176522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31860" y="4221055"/>
            <a:ext cx="969625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en-US" altLang="zh-CN" sz="36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=0	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</a:t>
            </a:r>
            <a:r>
              <a:rPr lang="en-US" altLang="zh-CN" sz="3600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en-US" altLang="zh-CN" sz="36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=-2</a:t>
            </a:r>
            <a:endParaRPr lang="zh-CN" altLang="zh-CN" sz="36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en-US" altLang="zh-CN" sz="36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=0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=-2	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D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无解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241826" y="3208642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94418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551615" y="404790"/>
                <a:ext cx="11113195" cy="57115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(1)(2024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·重庆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卷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若关于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的不等式组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f>
                                <m:fPr>
                                  <m:ctrlPr>
                                    <a:rPr lang="zh-CN" altLang="zh-CN" sz="36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36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方正书宋_GBK"/>
                                      <a:cs typeface="Times New Roman" panose="02020603050405020304" pitchFamily="18" charset="0"/>
                                    </a:rPr>
                                    <m:t>𝟒</m:t>
                                  </m:r>
                                  <m:r>
                                    <a:rPr lang="en-US" altLang="zh-CN" sz="36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方正书宋_GBK"/>
                                      <a:cs typeface="Times New Roman" panose="02020603050405020304" pitchFamily="18" charset="0"/>
                                    </a:rPr>
                                    <m:t>𝒙</m:t>
                                  </m:r>
                                  <m:r>
                                    <a:rPr lang="en-US" altLang="zh-CN" sz="36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方正书宋_GBK"/>
                                      <a:cs typeface="Times New Roman" panose="02020603050405020304" pitchFamily="18" charset="0"/>
                                    </a:rPr>
                                    <m:t>−</m:t>
                                  </m:r>
                                  <m:r>
                                    <a:rPr lang="en-US" altLang="zh-CN" sz="36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方正书宋_GBK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altLang="zh-CN" sz="36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方正书宋_GBK"/>
                                      <a:cs typeface="Times New Roman" panose="02020603050405020304" pitchFamily="18" charset="0"/>
                                    </a:rPr>
                                    <m:t>𝟑</m:t>
                                  </m:r>
                                </m:den>
                              </m:f>
                              <m:r>
                                <m:rPr>
                                  <m:nor/>
                                </m:rPr>
                                <a:rPr lang="en-US" altLang="zh-CN" sz="3600" b="1" dirty="0">
                                  <a:solidFill>
                                    <a:srgbClr val="000000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&lt;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𝒙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𝟏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</m:e>
                          </m:mr>
                          <m:mr>
                            <m:e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𝟐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𝒙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𝟏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)≥−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𝒙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𝒂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至少有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个整数解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且关于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的分式方程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=2-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的解为非负整数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则所有满足条件的整数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的值之和为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615" y="404790"/>
                <a:ext cx="11113195" cy="5711564"/>
              </a:xfrm>
              <a:prstGeom prst="rect">
                <a:avLst/>
              </a:prstGeom>
              <a:blipFill>
                <a:blip r:embed="rId3"/>
                <a:stretch>
                  <a:fillRect l="-1645" r="-1645" b="-12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/>
          <p:nvPr/>
        </p:nvSpPr>
        <p:spPr>
          <a:xfrm>
            <a:off x="3503820" y="5229125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31998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767630" y="404790"/>
                <a:ext cx="10944760" cy="56195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just">
                  <a:lnSpc>
                    <a:spcPct val="150000"/>
                  </a:lnSpc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(2)(2024</a:t>
                </a:r>
                <a:r>
                  <a:rPr lang="zh-CN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·重庆巴蜀</a:t>
                </a: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若关于</a:t>
                </a:r>
                <a:r>
                  <a:rPr lang="en-US" altLang="zh-CN" sz="36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的一元一次不等式组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𝟑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𝒙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𝟒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≤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𝟖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</m:e>
                          </m:mr>
                          <m:mr>
                            <m:e>
                              <m:f>
                                <m:fPr>
                                  <m:ctrlPr>
                                    <a:rPr lang="zh-CN" altLang="zh-CN" sz="36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36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方正书宋_GBK"/>
                                      <a:cs typeface="Times New Roman" panose="02020603050405020304" pitchFamily="18" charset="0"/>
                                    </a:rPr>
                                    <m:t>𝟑</m:t>
                                  </m:r>
                                  <m:r>
                                    <a:rPr lang="en-US" altLang="zh-CN" sz="36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方正书宋_GBK"/>
                                      <a:cs typeface="Times New Roman" panose="02020603050405020304" pitchFamily="18" charset="0"/>
                                    </a:rPr>
                                    <m:t>𝒙</m:t>
                                  </m:r>
                                  <m:r>
                                    <a:rPr lang="en-US" altLang="zh-CN" sz="36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方正书宋_GBK"/>
                                      <a:cs typeface="Times New Roman" panose="02020603050405020304" pitchFamily="18" charset="0"/>
                                    </a:rPr>
                                    <m:t>+</m:t>
                                  </m:r>
                                  <m:r>
                                    <a:rPr lang="en-US" altLang="zh-CN" sz="36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方正书宋_GBK"/>
                                      <a:cs typeface="Times New Roman" panose="02020603050405020304" pitchFamily="18" charset="0"/>
                                    </a:rPr>
                                    <m:t>𝟒</m:t>
                                  </m:r>
                                </m:num>
                                <m:den>
                                  <m:r>
                                    <a:rPr lang="en-US" altLang="zh-CN" sz="36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方正书宋_GBK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den>
                              </m:f>
                              <m:r>
                                <m:rPr>
                                  <m:nor/>
                                </m:rPr>
                                <a:rPr lang="en-US" altLang="zh-CN" sz="3600" b="1" dirty="0">
                                  <a:solidFill>
                                    <a:srgbClr val="000000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&gt;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𝒂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𝟐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𝒙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恰好有</a:t>
                </a: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个偶数解</a:t>
                </a: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关于</a:t>
                </a:r>
                <a:r>
                  <a:rPr lang="en-US" altLang="zh-CN" sz="36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的分式方程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=3</a:t>
                </a:r>
                <a:r>
                  <a:rPr lang="zh-CN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有整数解</a:t>
                </a: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则所有符合条件的整数</a:t>
                </a:r>
                <a:r>
                  <a:rPr lang="en-US" altLang="zh-CN" sz="36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的值之和是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630" y="404790"/>
                <a:ext cx="10944760" cy="5619552"/>
              </a:xfrm>
              <a:prstGeom prst="rect">
                <a:avLst/>
              </a:prstGeom>
              <a:blipFill>
                <a:blip r:embed="rId3"/>
                <a:stretch>
                  <a:fillRect l="-1727" r="-1671" b="-13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/>
          <p:nvPr/>
        </p:nvSpPr>
        <p:spPr>
          <a:xfrm>
            <a:off x="1775700" y="5157120"/>
            <a:ext cx="5693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24152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623620" y="548800"/>
                <a:ext cx="10944760" cy="525573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13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先阅读下面的材料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然后回答问题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方程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=2+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的解为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=2,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方程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=3+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的解为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=3,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方程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=4+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的解为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=4,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…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20" y="548800"/>
                <a:ext cx="10944760" cy="5255734"/>
              </a:xfrm>
              <a:prstGeom prst="rect">
                <a:avLst/>
              </a:prstGeom>
              <a:blipFill>
                <a:blip r:embed="rId3"/>
                <a:stretch>
                  <a:fillRect l="-1670" b="-33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8461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29.jpeg"/>
          <p:cNvPicPr/>
          <p:nvPr/>
        </p:nvPicPr>
        <p:blipFill>
          <a:blip r:embed="rId3"/>
          <a:stretch>
            <a:fillRect/>
          </a:stretch>
        </p:blipFill>
        <p:spPr>
          <a:xfrm>
            <a:off x="4295875" y="580528"/>
            <a:ext cx="2952205" cy="519882"/>
          </a:xfrm>
          <a:prstGeom prst="rect">
            <a:avLst/>
          </a:prstGeom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839635" y="1532481"/>
            <a:ext cx="1009264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下列是分式方程的是                  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  　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1199660" y="2564940"/>
                <a:ext cx="7920550" cy="239700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                 B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=3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+1=0	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         D.</a:t>
                </a:r>
                <a:r>
                  <a:rPr lang="en-US" altLang="zh-CN" sz="3600" b="1" i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baseline="300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+1=0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9660" y="2564940"/>
                <a:ext cx="7920550" cy="2397003"/>
              </a:xfrm>
              <a:prstGeom prst="rect">
                <a:avLst/>
              </a:prstGeom>
              <a:blipFill>
                <a:blip r:embed="rId4"/>
                <a:stretch>
                  <a:fillRect l="-238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矩形 9"/>
          <p:cNvSpPr/>
          <p:nvPr/>
        </p:nvSpPr>
        <p:spPr>
          <a:xfrm>
            <a:off x="7968130" y="1532481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01560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792215" y="3140980"/>
                <a:ext cx="10152705" cy="21236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just">
                  <a:lnSpc>
                    <a:spcPct val="150000"/>
                  </a:lnSpc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根据上面的规律</a:t>
                </a: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猜想关于</a:t>
                </a:r>
                <a:r>
                  <a:rPr lang="en-US" altLang="zh-CN" sz="36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的方程</a:t>
                </a:r>
                <a:r>
                  <a:rPr lang="en-US" altLang="zh-CN" sz="36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的解是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215" y="3140980"/>
                <a:ext cx="10152705" cy="2123658"/>
              </a:xfrm>
              <a:prstGeom prst="rect">
                <a:avLst/>
              </a:prstGeom>
              <a:blipFill>
                <a:blip r:embed="rId3"/>
                <a:stretch>
                  <a:fillRect l="-1862" r="-1802" b="-487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767630" y="980830"/>
                <a:ext cx="10728745" cy="201850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just">
                  <a:lnSpc>
                    <a:spcPct val="150000"/>
                  </a:lnSpc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</a:t>
                </a:r>
                <a:r>
                  <a:rPr lang="zh-CN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观察上述方程的解</a:t>
                </a: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猜想关于</a:t>
                </a:r>
                <a:r>
                  <a:rPr lang="en-US" altLang="zh-CN" sz="36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的方程</a:t>
                </a:r>
                <a:r>
                  <a:rPr lang="en-US" altLang="zh-CN" sz="36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=6+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𝟔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的解是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    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630" y="980830"/>
                <a:ext cx="10728745" cy="2018501"/>
              </a:xfrm>
              <a:prstGeom prst="rect">
                <a:avLst/>
              </a:prstGeom>
              <a:blipFill>
                <a:blip r:embed="rId4"/>
                <a:stretch>
                  <a:fillRect l="-1761" r="-1705" b="-1057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2016300" y="2014007"/>
                <a:ext cx="2028119" cy="892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3600" b="1" i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baseline="-250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6,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baseline="-250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𝟔</m:t>
                        </m:r>
                      </m:den>
                    </m:f>
                  </m:oMath>
                </a14:m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6300" y="2014007"/>
                <a:ext cx="2028119" cy="892552"/>
              </a:xfrm>
              <a:prstGeom prst="rect">
                <a:avLst/>
              </a:prstGeom>
              <a:blipFill>
                <a:blip r:embed="rId5"/>
                <a:stretch>
                  <a:fillRect l="-9337" b="-102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1800285" y="4200547"/>
                <a:ext cx="2036135" cy="892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3600" b="1" i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baseline="-250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=a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baseline="-250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den>
                    </m:f>
                  </m:oMath>
                </a14:m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285" y="4200547"/>
                <a:ext cx="2036135" cy="892552"/>
              </a:xfrm>
              <a:prstGeom prst="rect">
                <a:avLst/>
              </a:prstGeom>
              <a:blipFill>
                <a:blip r:embed="rId6"/>
                <a:stretch>
                  <a:fillRect l="-8982" b="-109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820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839635" y="0"/>
                <a:ext cx="10512730" cy="249683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可知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在解方程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𝟏𝟎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可以变形转化为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的形式求值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按要求写出你的变形求解过程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635" y="0"/>
                <a:ext cx="10512730" cy="2496837"/>
              </a:xfrm>
              <a:prstGeom prst="rect">
                <a:avLst/>
              </a:prstGeom>
              <a:blipFill>
                <a:blip r:embed="rId3"/>
                <a:stretch>
                  <a:fillRect l="-1798" r="-1740" b="-29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839635" y="2204915"/>
                <a:ext cx="9864685" cy="38010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3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:(3)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𝟏𝟎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𝟏𝟎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可变形为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y+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1)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可知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y+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3,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y+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baseline="-25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2,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baseline="-25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635" y="2204915"/>
                <a:ext cx="9864685" cy="3801041"/>
              </a:xfrm>
              <a:prstGeom prst="rect">
                <a:avLst/>
              </a:prstGeom>
              <a:blipFill>
                <a:blip r:embed="rId4"/>
                <a:stretch>
                  <a:fillRect l="-1916" b="-176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67134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623620" y="363915"/>
                <a:ext cx="7853432" cy="11929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利用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的结论解方程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𝟏𝟕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20" y="363915"/>
                <a:ext cx="7853432" cy="1192955"/>
              </a:xfrm>
              <a:prstGeom prst="rect">
                <a:avLst/>
              </a:prstGeom>
              <a:blipFill>
                <a:blip r:embed="rId3"/>
                <a:stretch>
                  <a:fillRect l="-2327" r="-1629" b="-82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623620" y="1556870"/>
                <a:ext cx="8856615" cy="452104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4)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令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=m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则原方程可化为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可得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3600" b="1" baseline="-25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4,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3600" b="1" baseline="-25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或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3600" b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baseline="-25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𝟗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baseline="-25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𝟔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𝟕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/>
                </a:r>
                <a:b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</a:b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20" y="1556870"/>
                <a:ext cx="8856615" cy="4521046"/>
              </a:xfrm>
              <a:prstGeom prst="rect">
                <a:avLst/>
              </a:prstGeom>
              <a:blipFill>
                <a:blip r:embed="rId4"/>
                <a:stretch>
                  <a:fillRect l="-2065" r="-21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08015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695625" y="692810"/>
                <a:ext cx="10657334" cy="201850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(2024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·辽宁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将方程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-1=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去分母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两边同乘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-1)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后的式子为</a:t>
                </a:r>
                <a:endParaRPr lang="zh-CN" altLang="en-US" sz="36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5" y="692810"/>
                <a:ext cx="10657334" cy="2018501"/>
              </a:xfrm>
              <a:prstGeom prst="rect">
                <a:avLst/>
              </a:prstGeom>
              <a:blipFill>
                <a:blip r:embed="rId3"/>
                <a:stretch>
                  <a:fillRect l="-1716" b="-936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/>
          <p:nvPr/>
        </p:nvSpPr>
        <p:spPr>
          <a:xfrm>
            <a:off x="8887775" y="2020860"/>
            <a:ext cx="22733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6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36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3600" b="1" dirty="0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97133" y="3162198"/>
            <a:ext cx="943265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A.1-1=-2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B.</a:t>
            </a:r>
            <a:r>
              <a:rPr lang="en-US" altLang="zh-CN" sz="36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-1-1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=-2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endParaRPr lang="zh-CN" altLang="zh-CN" sz="36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C.1-(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-1)=2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D.1-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-1)=-2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712686" y="2020859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7426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695625" y="374173"/>
                <a:ext cx="11016765" cy="22401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(2024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·河南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已知关于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的方程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𝒌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=3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的解为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=1,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则实数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的值为</a:t>
                </a:r>
                <a:endParaRPr lang="zh-CN" altLang="en-US" sz="36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5" y="374173"/>
                <a:ext cx="11016765" cy="2240165"/>
              </a:xfrm>
              <a:prstGeom prst="rect">
                <a:avLst/>
              </a:prstGeom>
              <a:blipFill>
                <a:blip r:embed="rId3"/>
                <a:stretch>
                  <a:fillRect l="-1660" b="-46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/>
          <p:nvPr/>
        </p:nvSpPr>
        <p:spPr>
          <a:xfrm>
            <a:off x="9488120" y="1628875"/>
            <a:ext cx="188064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95625" y="2780746"/>
            <a:ext cx="110887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A.-3	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B.3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C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.-2	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D.2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695625" y="3701750"/>
                <a:ext cx="10872755" cy="212397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解分式方程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=0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去分母时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方程两边同乘的最简公分母是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5" y="3701750"/>
                <a:ext cx="10872755" cy="2123979"/>
              </a:xfrm>
              <a:prstGeom prst="rect">
                <a:avLst/>
              </a:prstGeom>
              <a:blipFill>
                <a:blip r:embed="rId4"/>
                <a:stretch>
                  <a:fillRect l="-1682" r="-1682" b="-487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矩形 5"/>
          <p:cNvSpPr/>
          <p:nvPr/>
        </p:nvSpPr>
        <p:spPr>
          <a:xfrm>
            <a:off x="10169395" y="1767374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783770" y="4941105"/>
            <a:ext cx="14478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x+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1)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31105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767630" y="620805"/>
                <a:ext cx="10728745" cy="49105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20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i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r>
                  <a:rPr lang="en-US" altLang="zh-CN" sz="3600" b="1" i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分式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与分式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的值相等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20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i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r>
                  <a:rPr lang="en-US" altLang="zh-CN" sz="3600" b="1" i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分式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-2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互为相反数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</a:p>
              <a:p>
                <a:pPr algn="just">
                  <a:lnSpc>
                    <a:spcPct val="200000"/>
                  </a:lnSpc>
                  <a:spcAft>
                    <a:spcPts val="0"/>
                  </a:spcAft>
                </a:pPr>
                <a:r>
                  <a:rPr lang="zh-CN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分式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的和为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𝟏𝟎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𝟗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630" y="620805"/>
                <a:ext cx="10728745" cy="4910575"/>
              </a:xfrm>
              <a:prstGeom prst="rect">
                <a:avLst/>
              </a:prstGeom>
              <a:blipFill>
                <a:blip r:embed="rId3"/>
                <a:stretch>
                  <a:fillRect l="-17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3215800" y="764815"/>
                <a:ext cx="564578" cy="113332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zh-CN" sz="3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3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en-US" altLang="zh-CN" sz="3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5800" y="764815"/>
                <a:ext cx="564578" cy="113332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2901884" y="2348925"/>
                <a:ext cx="564578" cy="11443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zh-CN" sz="3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3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en-US" altLang="zh-CN" sz="3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1884" y="2348925"/>
                <a:ext cx="564578" cy="114435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矩形 4"/>
          <p:cNvSpPr/>
          <p:nvPr/>
        </p:nvSpPr>
        <p:spPr>
          <a:xfrm>
            <a:off x="2351740" y="4437070"/>
            <a:ext cx="4154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894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767630" y="442673"/>
                <a:ext cx="6769802" cy="892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小明解方程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=1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的过程如图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630" y="442673"/>
                <a:ext cx="6769802" cy="892552"/>
              </a:xfrm>
              <a:prstGeom prst="rect">
                <a:avLst/>
              </a:prstGeom>
              <a:blipFill>
                <a:blip r:embed="rId3"/>
                <a:stretch>
                  <a:fillRect l="-2793" t="-685" r="-2072" b="-109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2181657"/>
              </p:ext>
            </p:extLst>
          </p:nvPr>
        </p:nvGraphicFramePr>
        <p:xfrm>
          <a:off x="1343670" y="1484865"/>
          <a:ext cx="8424585" cy="4366260"/>
        </p:xfrm>
        <a:graphic>
          <a:graphicData uri="http://schemas.openxmlformats.org/drawingml/2006/table">
            <a:tbl>
              <a:tblPr firstRow="1" firstCol="1" bandRow="1"/>
              <a:tblGrid>
                <a:gridCol w="8424585">
                  <a:extLst>
                    <a:ext uri="{9D8B030D-6E8A-4147-A177-3AD203B41FA5}">
                      <a16:colId xmlns:a16="http://schemas.microsoft.com/office/drawing/2014/main" val="2896844411"/>
                    </a:ext>
                  </a:extLst>
                </a:gridCol>
              </a:tblGrid>
              <a:tr h="1281430">
                <a:tc>
                  <a:txBody>
                    <a:bodyPr/>
                    <a:lstStyle/>
                    <a:p>
                      <a:pPr algn="just">
                        <a:lnSpc>
                          <a:spcPts val="5800"/>
                        </a:lnSpc>
                        <a:spcAft>
                          <a:spcPts val="0"/>
                        </a:spcAft>
                      </a:pPr>
                      <a:r>
                        <a:rPr lang="zh-CN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解</a:t>
                      </a:r>
                      <a:r>
                        <a:rPr lang="en-US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CN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方程两边同乘</a:t>
                      </a:r>
                      <a:r>
                        <a:rPr lang="en-US" sz="36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得</a:t>
                      </a:r>
                      <a:r>
                        <a:rPr lang="en-US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1-(</a:t>
                      </a:r>
                      <a:r>
                        <a:rPr lang="en-US" sz="36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-2)=1</a:t>
                      </a:r>
                      <a:r>
                        <a:rPr lang="en-US" sz="36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①</a:t>
                      </a:r>
                      <a:endParaRPr lang="zh-CN" sz="3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ts val="5800"/>
                        </a:lnSpc>
                        <a:spcAft>
                          <a:spcPts val="0"/>
                        </a:spcAft>
                      </a:pPr>
                      <a:r>
                        <a:rPr lang="zh-CN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去括号</a:t>
                      </a:r>
                      <a:r>
                        <a:rPr lang="en-US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得</a:t>
                      </a:r>
                      <a:r>
                        <a:rPr lang="en-US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1-</a:t>
                      </a:r>
                      <a:r>
                        <a:rPr lang="en-US" sz="36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-2=1</a:t>
                      </a:r>
                      <a:r>
                        <a:rPr lang="en-US" sz="36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②</a:t>
                      </a:r>
                      <a:endParaRPr lang="zh-CN" sz="3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ts val="5800"/>
                        </a:lnSpc>
                        <a:spcAft>
                          <a:spcPts val="0"/>
                        </a:spcAft>
                      </a:pPr>
                      <a:r>
                        <a:rPr lang="zh-CN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合并同类项</a:t>
                      </a:r>
                      <a:r>
                        <a:rPr lang="en-US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得</a:t>
                      </a:r>
                      <a:r>
                        <a:rPr lang="en-US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36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-1=1</a:t>
                      </a:r>
                      <a:r>
                        <a:rPr lang="en-US" sz="36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③</a:t>
                      </a:r>
                      <a:endParaRPr lang="zh-CN" sz="3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ts val="5800"/>
                        </a:lnSpc>
                        <a:spcAft>
                          <a:spcPts val="0"/>
                        </a:spcAft>
                      </a:pPr>
                      <a:r>
                        <a:rPr lang="zh-CN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移项</a:t>
                      </a:r>
                      <a:r>
                        <a:rPr lang="en-US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得</a:t>
                      </a:r>
                      <a:r>
                        <a:rPr lang="en-US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36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=2</a:t>
                      </a:r>
                      <a:r>
                        <a:rPr lang="en-US" sz="36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④</a:t>
                      </a:r>
                      <a:endParaRPr lang="zh-CN" sz="3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ts val="5800"/>
                        </a:lnSpc>
                        <a:spcAft>
                          <a:spcPts val="0"/>
                        </a:spcAft>
                      </a:pPr>
                      <a:r>
                        <a:rPr lang="zh-CN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解得</a:t>
                      </a:r>
                      <a:r>
                        <a:rPr lang="en-US" sz="36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=-2</a:t>
                      </a:r>
                      <a:r>
                        <a:rPr lang="en-US" sz="36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⑤</a:t>
                      </a:r>
                      <a:endParaRPr lang="zh-CN" sz="3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ts val="5800"/>
                        </a:lnSpc>
                        <a:spcAft>
                          <a:spcPts val="0"/>
                        </a:spcAft>
                      </a:pPr>
                      <a:r>
                        <a:rPr lang="en-US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∴</a:t>
                      </a:r>
                      <a:r>
                        <a:rPr lang="zh-CN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原方程的解为</a:t>
                      </a:r>
                      <a:r>
                        <a:rPr lang="en-US" sz="36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=-2</a:t>
                      </a:r>
                      <a:r>
                        <a:rPr lang="en-US" sz="36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⑥</a:t>
                      </a:r>
                      <a:endParaRPr lang="zh-CN" sz="3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670" marR="26670" marT="14605" marB="14605" anchor="ctr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27399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291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3620" y="404790"/>
            <a:ext cx="113047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请指出他解答过程中的错误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并写出正确的解答过程</a:t>
            </a:r>
            <a:r>
              <a:rPr lang="en-US" altLang="zh-CN" sz="36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731627" y="1051121"/>
                <a:ext cx="11088770" cy="501150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just"/>
                <a:r>
                  <a:rPr lang="zh-CN" altLang="zh-CN" sz="3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步骤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去分母时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没有在等号右边乘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algn="just"/>
                <a:r>
                  <a:rPr lang="zh-CN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步骤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括号前面是“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zh-CN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”号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去括号时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没有变号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algn="just"/>
                <a:r>
                  <a:rPr lang="zh-CN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步骤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⑥</a:t>
                </a:r>
                <a:r>
                  <a:rPr lang="zh-CN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前没有检验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algn="just"/>
                <a:r>
                  <a:rPr lang="zh-CN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正确解答过程如下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endParaRPr lang="zh-CN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algn="just"/>
                <a:r>
                  <a:rPr lang="zh-CN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方程两边同乘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x-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2)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=x.</a:t>
                </a:r>
                <a:endParaRPr lang="zh-CN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algn="just"/>
                <a:r>
                  <a:rPr lang="zh-CN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去括号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-x+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=x.</a:t>
                </a:r>
                <a:endParaRPr lang="zh-CN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algn="just"/>
                <a:r>
                  <a:rPr lang="zh-CN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移项、合并同类项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x=-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algn="just"/>
                <a:r>
                  <a:rPr lang="zh-CN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经检验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是原分式方程的解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1627" y="1051121"/>
                <a:ext cx="11088770" cy="5011500"/>
              </a:xfrm>
              <a:prstGeom prst="rect">
                <a:avLst/>
              </a:prstGeom>
              <a:blipFill>
                <a:blip r:embed="rId3"/>
                <a:stretch>
                  <a:fillRect l="-1649" t="-2309" b="-97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83900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30.jpeg"/>
          <p:cNvPicPr/>
          <p:nvPr/>
        </p:nvPicPr>
        <p:blipFill>
          <a:blip r:embed="rId3"/>
          <a:stretch>
            <a:fillRect/>
          </a:stretch>
        </p:blipFill>
        <p:spPr>
          <a:xfrm>
            <a:off x="4223870" y="764815"/>
            <a:ext cx="3168220" cy="5088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479610" y="1559372"/>
                <a:ext cx="11202106" cy="892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关于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的分式方程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有正整数解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则整数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的值为</a:t>
                </a:r>
                <a:endParaRPr lang="zh-CN" altLang="en-US" sz="36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610" y="1559372"/>
                <a:ext cx="11202106" cy="892552"/>
              </a:xfrm>
              <a:prstGeom prst="rect">
                <a:avLst/>
              </a:prstGeom>
              <a:blipFill>
                <a:blip r:embed="rId4"/>
                <a:stretch>
                  <a:fillRect l="-1688" t="-685" r="-817" b="-109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矩形 3"/>
          <p:cNvSpPr/>
          <p:nvPr/>
        </p:nvSpPr>
        <p:spPr>
          <a:xfrm>
            <a:off x="9552240" y="2514920"/>
            <a:ext cx="18806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0983" y="3861030"/>
            <a:ext cx="104393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	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B</a:t>
            </a:r>
            <a:r>
              <a:rPr lang="en-US" altLang="zh-CN" sz="36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C</a:t>
            </a:r>
            <a:r>
              <a:rPr lang="en-US" altLang="zh-CN" sz="36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	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D</a:t>
            </a:r>
            <a:r>
              <a:rPr lang="en-US" altLang="zh-CN" sz="36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246339" y="2541644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00774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551615" y="404790"/>
                <a:ext cx="11016765" cy="535563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在非零实数范围内规定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a*b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x*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-3)=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的值为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(2)(2024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·重庆育才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对于实数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定义一种新运算“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”为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en-US" altLang="zh-CN" sz="36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36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这里等式右边是实数运算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例如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:1△3=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𝟖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则方程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△(-3)=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𝟗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-1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的解是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</a:t>
                </a:r>
                <a:r>
                  <a:rPr lang="en-US" altLang="zh-CN" sz="3600" b="1" i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615" y="404790"/>
                <a:ext cx="11016765" cy="5355633"/>
              </a:xfrm>
              <a:prstGeom prst="rect">
                <a:avLst/>
              </a:prstGeom>
              <a:blipFill>
                <a:blip r:embed="rId3"/>
                <a:stretch>
                  <a:fillRect l="-1659" r="-58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/>
          <p:nvPr/>
        </p:nvSpPr>
        <p:spPr>
          <a:xfrm>
            <a:off x="2207730" y="1700880"/>
            <a:ext cx="4154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624245" y="4725090"/>
            <a:ext cx="13724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x=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95773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1772</TotalTime>
  <Words>638</Words>
  <Application>Microsoft Office PowerPoint</Application>
  <PresentationFormat>宽屏</PresentationFormat>
  <Paragraphs>103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3" baseType="lpstr">
      <vt:lpstr>等线</vt:lpstr>
      <vt:lpstr>等线 Light</vt:lpstr>
      <vt:lpstr>方正书宋_GBK</vt:lpstr>
      <vt:lpstr>黑体</vt:lpstr>
      <vt:lpstr>宋体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书链出品</dc:title>
  <dc:creator>书链出品</dc:creator>
  <cp:keywords/>
  <dc:description/>
  <cp:lastModifiedBy>Admin</cp:lastModifiedBy>
  <cp:revision>137</cp:revision>
  <dcterms:created xsi:type="dcterms:W3CDTF">2024-04-24T12:16:48Z</dcterms:created>
  <dcterms:modified xsi:type="dcterms:W3CDTF">2024-11-13T15:18:53Z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2052-12.1.0.16399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